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17,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Brennan Golf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Michael Sullivan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Golf Course Superintendent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842818"/>
              </p:ext>
            </p:extLst>
          </p:nvPr>
        </p:nvGraphicFramePr>
        <p:xfrm>
          <a:off x="457200" y="2514600"/>
          <a:ext cx="8229600" cy="238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Activities)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$ 1,448,444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($ 129,685)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4277"/>
              </p:ext>
            </p:extLst>
          </p:nvPr>
        </p:nvGraphicFramePr>
        <p:xfrm>
          <a:off x="152400" y="1752600"/>
          <a:ext cx="8839199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4119"/>
                <a:gridCol w="1513016"/>
                <a:gridCol w="1784865"/>
                <a:gridCol w="1786021"/>
                <a:gridCol w="1240589"/>
                <a:gridCol w="1240589"/>
              </a:tblGrid>
              <a:tr h="868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Page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14-15 Mayor’s 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13-14 Adopted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$ 1,448,444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1,578,129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($129,685)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-8.22%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Brennan Golf is Entering our 15</a:t>
            </a:r>
            <a:r>
              <a:rPr lang="en-US" baseline="30000" dirty="0" smtClean="0"/>
              <a:t>th</a:t>
            </a:r>
            <a:r>
              <a:rPr lang="en-US" dirty="0" smtClean="0"/>
              <a:t> year of being a self-sustaining operation</a:t>
            </a:r>
          </a:p>
          <a:p>
            <a:r>
              <a:rPr lang="en-US" dirty="0" smtClean="0"/>
              <a:t>In the process of completing $200,000 in capital improvements using only Golf Course Revenue</a:t>
            </a:r>
          </a:p>
          <a:p>
            <a:r>
              <a:rPr lang="en-US" dirty="0" smtClean="0"/>
              <a:t>Seven day, 14-16 hour per day operation, including Holidays</a:t>
            </a:r>
          </a:p>
          <a:p>
            <a:r>
              <a:rPr lang="en-US" dirty="0" smtClean="0"/>
              <a:t>Continually improving, heavily used Municipal Golf Course averaging 39,000 rounds of </a:t>
            </a:r>
            <a:r>
              <a:rPr lang="en-US" dirty="0" smtClean="0"/>
              <a:t>golf, per Year, </a:t>
            </a:r>
            <a:r>
              <a:rPr lang="en-US" dirty="0" smtClean="0"/>
              <a:t>over the last four </a:t>
            </a:r>
            <a:r>
              <a:rPr lang="en-US" dirty="0" smtClean="0"/>
              <a:t>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rounds of golf were down during FY-2013, through management of expenses, Brennan still managed a modest profit</a:t>
            </a:r>
          </a:p>
          <a:p>
            <a:r>
              <a:rPr lang="en-US" dirty="0" smtClean="0"/>
              <a:t>Overall budget for FY-2015 shows a budget decrease of ($129,685) or -8.22%</a:t>
            </a:r>
          </a:p>
          <a:p>
            <a:r>
              <a:rPr lang="en-US" dirty="0" smtClean="0"/>
              <a:t>Decrease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due to </a:t>
            </a:r>
            <a:r>
              <a:rPr lang="en-US" dirty="0" smtClean="0"/>
              <a:t>a reduction in the use of our Golf Course fund for Course </a:t>
            </a:r>
            <a:r>
              <a:rPr lang="en-US" dirty="0" smtClean="0"/>
              <a:t>projects </a:t>
            </a:r>
            <a:r>
              <a:rPr lang="en-US" dirty="0" smtClean="0"/>
              <a:t>FY-2014. Shown in a reduction in Grounds Maintenance</a:t>
            </a:r>
            <a:endParaRPr lang="en-US" dirty="0" smtClean="0"/>
          </a:p>
          <a:p>
            <a:r>
              <a:rPr lang="en-US" dirty="0" smtClean="0"/>
              <a:t>Major increases in Central Services Cost Allocation, along with addition of Pension &amp; OPEB Contribution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exception of using our Golf Course fund for Renovations, Brennan Golf continues to stay within budget</a:t>
            </a:r>
          </a:p>
          <a:p>
            <a:r>
              <a:rPr lang="en-US" dirty="0" smtClean="0"/>
              <a:t>Budgeted Expenses are monitored and adjusted throughout the year, in relation to revenue</a:t>
            </a:r>
          </a:p>
          <a:p>
            <a:r>
              <a:rPr lang="en-US" dirty="0" smtClean="0"/>
              <a:t>Complete projects with in house staffing to reduce costs</a:t>
            </a:r>
          </a:p>
          <a:p>
            <a:r>
              <a:rPr lang="en-US" dirty="0" smtClean="0"/>
              <a:t>Use of purchasing authorities and State contracts to reduce spending on plant </a:t>
            </a:r>
            <a:r>
              <a:rPr lang="en-US" dirty="0" smtClean="0"/>
              <a:t>protectants</a:t>
            </a:r>
          </a:p>
          <a:p>
            <a:r>
              <a:rPr lang="en-US" dirty="0" smtClean="0"/>
              <a:t>Largest increase, operationally is reflected in an $8,000 increase in water.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Increases in FY-2015</a:t>
            </a:r>
          </a:p>
          <a:p>
            <a:pPr lvl="1"/>
            <a:r>
              <a:rPr lang="en-US" dirty="0" smtClean="0"/>
              <a:t>Classified Pension Fund                          	$ 62,992</a:t>
            </a:r>
          </a:p>
          <a:p>
            <a:pPr lvl="1"/>
            <a:r>
              <a:rPr lang="en-US" dirty="0" smtClean="0"/>
              <a:t>Central Services Cost Allocation           	$ 61,430</a:t>
            </a:r>
          </a:p>
          <a:p>
            <a:pPr lvl="1"/>
            <a:r>
              <a:rPr lang="en-US" dirty="0" smtClean="0"/>
              <a:t>OPEB Contribution			$ 21,074</a:t>
            </a:r>
          </a:p>
          <a:p>
            <a:pPr lvl="1"/>
            <a:r>
              <a:rPr lang="en-US" dirty="0" smtClean="0"/>
              <a:t>Medical &amp; Life			$ </a:t>
            </a:r>
            <a:r>
              <a:rPr lang="en-US" dirty="0" smtClean="0"/>
              <a:t>20,883</a:t>
            </a:r>
          </a:p>
          <a:p>
            <a:pPr lvl="1"/>
            <a:r>
              <a:rPr lang="en-US" dirty="0" smtClean="0"/>
              <a:t>Water				$   8,000</a:t>
            </a:r>
          </a:p>
          <a:p>
            <a:pPr lvl="1"/>
            <a:r>
              <a:rPr lang="en-US" dirty="0" smtClean="0"/>
              <a:t>Sewer				$   7,750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Largest Decreases in FY-2015</a:t>
            </a:r>
          </a:p>
          <a:p>
            <a:pPr lvl="1"/>
            <a:r>
              <a:rPr lang="en-US" dirty="0" smtClean="0"/>
              <a:t>Grounds Maintenance		$ </a:t>
            </a:r>
            <a:r>
              <a:rPr lang="en-US" dirty="0" smtClean="0"/>
              <a:t>195,000</a:t>
            </a:r>
          </a:p>
          <a:p>
            <a:pPr lvl="1"/>
            <a:r>
              <a:rPr lang="en-US" dirty="0" smtClean="0"/>
              <a:t>Capital Outlay-Equipment		$   53,000</a:t>
            </a:r>
          </a:p>
          <a:p>
            <a:pPr lvl="1"/>
            <a:r>
              <a:rPr lang="en-US" smtClean="0"/>
              <a:t>Land Supplies			$     7,017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3050</TotalTime>
  <Words>314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15</cp:revision>
  <dcterms:created xsi:type="dcterms:W3CDTF">2014-03-11T16:32:46Z</dcterms:created>
  <dcterms:modified xsi:type="dcterms:W3CDTF">2014-03-19T17:56:41Z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1766295120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923887283</vt:i4>
  </property>
</Properties>
</file>