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259" r:id="rId3"/>
    <p:sldId id="260" r:id="rId4"/>
    <p:sldId id="261" r:id="rId5"/>
    <p:sldId id="267" r:id="rId6"/>
    <p:sldId id="268" r:id="rId7"/>
    <p:sldId id="263" r:id="rId8"/>
    <p:sldId id="264" r:id="rId9"/>
    <p:sldId id="265" r:id="rId10"/>
    <p:sldId id="266" r:id="rId11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 autoAdjust="0"/>
    <p:restoredTop sz="94598" autoAdjust="0"/>
  </p:normalViewPr>
  <p:slideViewPr>
    <p:cSldViewPr>
      <p:cViewPr>
        <p:scale>
          <a:sx n="107" d="100"/>
          <a:sy n="107" d="100"/>
        </p:scale>
        <p:origin x="110" y="3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2010" y="-114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1D6B00AE-E5B2-4A97-9B07-B274A2899BBB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B6F17E4D-024C-479E-B399-07F3BF0D7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9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7E4D-024C-479E-B399-07F3BF0D72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00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A507-096B-4393-B63B-B87B1CF38C8F}" type="datetime1">
              <a:rPr lang="en-US" smtClean="0"/>
              <a:t>3/25/2014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EEDA-DA35-4854-93FD-9C14C41C2308}" type="datetime1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0C5A-A1E2-40A5-9484-2D674FC1BAE2}" type="datetime1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37C16-1162-4C76-8DCA-11C6236C9DEE}" type="datetime1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4E36-9251-4A39-9CC7-8FDD65CAC274}" type="datetime1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5D71-A3D5-4195-8772-0B3C8257EA47}" type="datetime1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A9F0-2530-4041-B7B9-3F2EA7AD6C40}" type="datetime1">
              <a:rPr lang="en-US" smtClean="0"/>
              <a:t>3/25/2014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8751-029F-4DF3-8B12-79D97D32AEBD}" type="datetime1">
              <a:rPr lang="en-US" smtClean="0"/>
              <a:t>3/25/2014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0719-253B-4952-82C4-BA5CB3263DEE}" type="datetime1">
              <a:rPr lang="en-US" smtClean="0"/>
              <a:t>3/25/2014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02BD-C24D-493A-80FD-D7BF28DAE6E3}" type="datetime1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2D10-5350-47C9-A4AB-50C77788348C}" type="datetime1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E8460DD-205B-48F7-B1D3-A7A17A8447B5}" type="datetime1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50000">
              <a:schemeClr val="bg1">
                <a:tint val="80000"/>
                <a:satMod val="25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handler\Desktop\SealColor300pix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"/>
                    </a14:imgEffect>
                    <a14:imgEffect>
                      <a14:brightnessContrast bright="25000" contrast="-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34360"/>
            <a:ext cx="2895600" cy="3503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95299"/>
            <a:ext cx="7772400" cy="2209801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FY 2014-2015 </a:t>
            </a:r>
            <a:br>
              <a:rPr lang="en-US" sz="4400" b="1" dirty="0" smtClean="0">
                <a:solidFill>
                  <a:schemeClr val="tx1"/>
                </a:solidFill>
              </a:rPr>
            </a:br>
            <a:r>
              <a:rPr lang="en-US" sz="4400" b="1" dirty="0" smtClean="0">
                <a:solidFill>
                  <a:schemeClr val="tx1"/>
                </a:solidFill>
              </a:rPr>
              <a:t>Budget Presentation to the Board of Representatives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49292"/>
            <a:ext cx="6400800" cy="727707"/>
          </a:xfrm>
        </p:spPr>
        <p:txBody>
          <a:bodyPr/>
          <a:lstStyle/>
          <a:p>
            <a:r>
              <a:rPr lang="en-US" b="1" dirty="0" smtClean="0"/>
              <a:t>March 24, 2014</a:t>
            </a:r>
            <a:endParaRPr lang="en-US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3886200"/>
            <a:ext cx="64008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sz="3200" b="1" i="1" dirty="0" smtClean="0">
                <a:solidFill>
                  <a:schemeClr val="tx1"/>
                </a:solidFill>
                <a:latin typeface="+mn-lt"/>
              </a:rPr>
              <a:t>Office of the Mayor</a:t>
            </a:r>
            <a:br>
              <a:rPr lang="en-US" sz="3200" b="1" i="1" dirty="0" smtClean="0">
                <a:solidFill>
                  <a:schemeClr val="tx1"/>
                </a:solidFill>
                <a:latin typeface="+mn-lt"/>
              </a:rPr>
            </a:br>
            <a:r>
              <a:rPr lang="en-US" sz="3200" b="1" i="1" dirty="0" smtClean="0">
                <a:solidFill>
                  <a:schemeClr val="tx1"/>
                </a:solidFill>
                <a:latin typeface="+mn-lt"/>
              </a:rPr>
              <a:t>&amp; Economic Development</a:t>
            </a:r>
          </a:p>
          <a:p>
            <a:r>
              <a:rPr lang="en-US" sz="3200" b="1" i="1" dirty="0" smtClean="0">
                <a:solidFill>
                  <a:schemeClr val="tx1"/>
                </a:solidFill>
                <a:latin typeface="+mn-lt"/>
              </a:rPr>
              <a:t>By Michael Pollard, Chief of Staff</a:t>
            </a:r>
            <a:endParaRPr lang="en-US" sz="3200" b="1" i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6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Development</a:t>
            </a:r>
            <a:br>
              <a:rPr lang="en-US" dirty="0" smtClean="0"/>
            </a:br>
            <a:r>
              <a:rPr lang="en-US" dirty="0" smtClean="0"/>
              <a:t>What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/>
              <a:t>Search for New Economic Development Director</a:t>
            </a:r>
          </a:p>
          <a:p>
            <a:pPr marL="0" indent="0"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/>
              <a:t>Explore ways to consolidate and streamline Economic Development activities</a:t>
            </a:r>
          </a:p>
          <a:p>
            <a:pPr marL="0" indent="0"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/>
              <a:t> Create and implement a strategy to facilitate corporate and small business growth.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/>
              <a:t>Foster a strong relationship with our state government partners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43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Budget– Mayor’s Office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0442416"/>
              </p:ext>
            </p:extLst>
          </p:nvPr>
        </p:nvGraphicFramePr>
        <p:xfrm>
          <a:off x="457200" y="1828800"/>
          <a:ext cx="8229600" cy="2758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Funding Request</a:t>
                      </a:r>
                      <a:r>
                        <a:rPr lang="en-US" baseline="0" dirty="0" smtClean="0"/>
                        <a:t> FY 14-15 (All Activities)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$788,150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Change</a:t>
                      </a:r>
                      <a:r>
                        <a:rPr lang="en-US" baseline="0" dirty="0" smtClean="0"/>
                        <a:t> from FY 13-14 Projected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$68,053</a:t>
                      </a:r>
                      <a:r>
                        <a:rPr lang="en-US" baseline="0" dirty="0" smtClean="0"/>
                        <a:t> ($</a:t>
                      </a:r>
                      <a:r>
                        <a:rPr lang="en-US" dirty="0" smtClean="0"/>
                        <a:t>120,102*)</a:t>
                      </a:r>
                      <a:endParaRPr lang="en-US" dirty="0"/>
                    </a:p>
                  </a:txBody>
                  <a:tcPr/>
                </a:tc>
              </a:tr>
              <a:tr h="2082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Human Capital/Personnel</a:t>
                      </a:r>
                      <a:r>
                        <a:rPr lang="en-US" baseline="0" dirty="0" smtClean="0"/>
                        <a:t> FY 14-15 (All Activities)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$554,096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Change from FY 13-14</a:t>
                      </a:r>
                      <a:r>
                        <a:rPr lang="en-US" baseline="0" dirty="0" smtClean="0"/>
                        <a:t> Projected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$75,583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Full Time Position Totals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4 – no change from FY 13/14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07254" y="5867400"/>
            <a:ext cx="66536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*$52,049 represents Pension/OPEB allocations which were not budgeted for in prior year.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8338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Highlights</a:t>
            </a:r>
            <a:br>
              <a:rPr lang="en-US" dirty="0" smtClean="0"/>
            </a:br>
            <a:r>
              <a:rPr lang="en-US" dirty="0" smtClean="0"/>
              <a:t>Mayor’s Office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10</a:t>
            </a:r>
            <a:r>
              <a:rPr lang="en-US" altLang="en-US" dirty="0"/>
              <a:t>% increase in </a:t>
            </a:r>
            <a:r>
              <a:rPr lang="en-US" altLang="en-US" dirty="0" smtClean="0"/>
              <a:t>Budget</a:t>
            </a:r>
            <a:br>
              <a:rPr lang="en-US" altLang="en-US" dirty="0" smtClean="0"/>
            </a:br>
            <a:endParaRPr lang="en-US" altLang="en-US" dirty="0" smtClean="0"/>
          </a:p>
          <a:p>
            <a:r>
              <a:rPr lang="en-US" altLang="en-US" dirty="0" smtClean="0"/>
              <a:t>No increase in FTEs (4)</a:t>
            </a:r>
            <a:br>
              <a:rPr lang="en-US" altLang="en-US" dirty="0" smtClean="0"/>
            </a:b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Pension/OPEB charges - $52,049</a:t>
            </a:r>
          </a:p>
          <a:p>
            <a:pPr lvl="1">
              <a:lnSpc>
                <a:spcPct val="80000"/>
              </a:lnSpc>
            </a:pP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Overtime </a:t>
            </a:r>
            <a:r>
              <a:rPr lang="en-US" altLang="en-US" dirty="0"/>
              <a:t>request represents historic amount </a:t>
            </a:r>
            <a:r>
              <a:rPr lang="en-US" altLang="en-US" dirty="0" smtClean="0"/>
              <a:t>used</a:t>
            </a:r>
            <a:br>
              <a:rPr lang="en-US" altLang="en-US" dirty="0" smtClean="0"/>
            </a:b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Small </a:t>
            </a:r>
            <a:r>
              <a:rPr lang="en-US" altLang="en-US" dirty="0"/>
              <a:t>increases in discretionary accounts requested &amp; </a:t>
            </a:r>
            <a:r>
              <a:rPr lang="en-US" altLang="en-US" dirty="0" smtClean="0"/>
              <a:t>needed</a:t>
            </a:r>
            <a:br>
              <a:rPr lang="en-US" altLang="en-US" dirty="0" smtClean="0"/>
            </a:br>
            <a:endParaRPr lang="en-US" altLang="en-US" dirty="0"/>
          </a:p>
          <a:p>
            <a:pPr lvl="2">
              <a:lnSpc>
                <a:spcPct val="80000"/>
              </a:lnSpc>
            </a:pPr>
            <a:r>
              <a:rPr lang="en-US" altLang="en-US" sz="1400" dirty="0"/>
              <a:t>inflation </a:t>
            </a:r>
          </a:p>
          <a:p>
            <a:pPr lvl="2">
              <a:lnSpc>
                <a:spcPct val="80000"/>
              </a:lnSpc>
            </a:pPr>
            <a:r>
              <a:rPr lang="en-US" altLang="en-US" sz="1400" dirty="0"/>
              <a:t>historically budgeted at extremely low </a:t>
            </a:r>
            <a:r>
              <a:rPr lang="en-US" altLang="en-US" sz="1400" dirty="0" smtClean="0"/>
              <a:t>levels</a:t>
            </a:r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endParaRPr lang="en-US" altLang="en-US" sz="2000" dirty="0" smtClean="0"/>
          </a:p>
          <a:p>
            <a:pPr>
              <a:lnSpc>
                <a:spcPct val="8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3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Comparative Staffing</a:t>
            </a:r>
            <a:br>
              <a:rPr lang="en-US" dirty="0" smtClean="0"/>
            </a:br>
            <a:r>
              <a:rPr lang="en-US" dirty="0" smtClean="0"/>
              <a:t>Mayor’s Office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1" indent="0" algn="ctr">
              <a:lnSpc>
                <a:spcPct val="90000"/>
              </a:lnSpc>
              <a:buNone/>
            </a:pPr>
            <a:r>
              <a:rPr lang="en-US" altLang="en-US" sz="2000" b="1" i="1" dirty="0">
                <a:solidFill>
                  <a:schemeClr val="accent3">
                    <a:lumMod val="50000"/>
                  </a:schemeClr>
                </a:solidFill>
              </a:rPr>
              <a:t>Stamford – 4 Full Time Positions</a:t>
            </a:r>
          </a:p>
          <a:p>
            <a:pPr>
              <a:lnSpc>
                <a:spcPct val="90000"/>
              </a:lnSpc>
            </a:pPr>
            <a:endParaRPr lang="en-US" altLang="en-US" sz="2000" dirty="0" smtClean="0"/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Danbury </a:t>
            </a:r>
            <a:r>
              <a:rPr lang="en-US" altLang="en-US" sz="2000" dirty="0"/>
              <a:t>(pop. 65,470) </a:t>
            </a:r>
            <a:r>
              <a:rPr lang="en-US" altLang="en-US" sz="2000" b="1" dirty="0"/>
              <a:t>6 Positions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Mayor, Chief of Staff and 4 staff</a:t>
            </a:r>
            <a:br>
              <a:rPr lang="en-US" altLang="en-US" sz="1800" dirty="0"/>
            </a:br>
            <a:endParaRPr lang="en-US" altLang="en-US" sz="1800" dirty="0"/>
          </a:p>
          <a:p>
            <a:pPr>
              <a:lnSpc>
                <a:spcPct val="90000"/>
              </a:lnSpc>
            </a:pPr>
            <a:r>
              <a:rPr lang="en-US" altLang="en-US" sz="2000" dirty="0"/>
              <a:t>Waterbury (pop. 106,082) </a:t>
            </a:r>
            <a:r>
              <a:rPr lang="en-US" altLang="en-US" sz="2000" b="1" dirty="0"/>
              <a:t>11 Positions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Mayor, Chief of Staff, 2 Economic Development staff, Grants &amp; 6 staff</a:t>
            </a:r>
            <a:br>
              <a:rPr lang="en-US" altLang="en-US" sz="1800" dirty="0"/>
            </a:br>
            <a:endParaRPr lang="en-US" altLang="en-US" sz="1800" dirty="0"/>
          </a:p>
          <a:p>
            <a:pPr>
              <a:lnSpc>
                <a:spcPct val="90000"/>
              </a:lnSpc>
            </a:pPr>
            <a:r>
              <a:rPr lang="en-US" altLang="en-US" sz="2000" dirty="0"/>
              <a:t>Hartford (pop. 132,036) </a:t>
            </a:r>
            <a:r>
              <a:rPr lang="en-US" altLang="en-US" sz="2000" b="1" dirty="0"/>
              <a:t>4 Positions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Mayor, Chief of Staff and 2 staff</a:t>
            </a:r>
            <a:br>
              <a:rPr lang="en-US" altLang="en-US" sz="1800" dirty="0"/>
            </a:br>
            <a:endParaRPr lang="en-US" altLang="en-US" sz="1800" dirty="0"/>
          </a:p>
          <a:p>
            <a:pPr>
              <a:lnSpc>
                <a:spcPct val="90000"/>
              </a:lnSpc>
            </a:pPr>
            <a:r>
              <a:rPr lang="en-US" altLang="en-US" sz="2000" dirty="0"/>
              <a:t>New Haven (pop. 124,269) </a:t>
            </a:r>
            <a:r>
              <a:rPr lang="en-US" altLang="en-US" sz="2000" b="1" dirty="0"/>
              <a:t>9 Positions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Mayor, Chief of Staff and 7 staff</a:t>
            </a:r>
            <a:br>
              <a:rPr lang="en-US" altLang="en-US" sz="1800" dirty="0"/>
            </a:br>
            <a:endParaRPr lang="en-US" altLang="en-US" sz="1800" dirty="0"/>
          </a:p>
          <a:p>
            <a:pPr>
              <a:lnSpc>
                <a:spcPct val="90000"/>
              </a:lnSpc>
            </a:pPr>
            <a:r>
              <a:rPr lang="en-US" altLang="en-US" sz="2000" dirty="0"/>
              <a:t>Bridgeport (pop. 137,923) </a:t>
            </a:r>
            <a:r>
              <a:rPr lang="en-US" altLang="en-US" sz="2000" b="1" dirty="0"/>
              <a:t>9 Positions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Mayor, Chief of Staff &amp; 7 </a:t>
            </a:r>
            <a:r>
              <a:rPr lang="en-US" altLang="en-US" sz="1800" dirty="0" smtClean="0"/>
              <a:t>staff</a:t>
            </a:r>
            <a:r>
              <a:rPr lang="en-US" altLang="en-US" sz="2400" dirty="0"/>
              <a:t/>
            </a:r>
            <a:br>
              <a:rPr lang="en-US" altLang="en-US" sz="2400" dirty="0"/>
            </a:br>
            <a:endParaRPr lang="en-US" alt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2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Budget –Economic Development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0049407"/>
              </p:ext>
            </p:extLst>
          </p:nvPr>
        </p:nvGraphicFramePr>
        <p:xfrm>
          <a:off x="457200" y="1828800"/>
          <a:ext cx="8229600" cy="2758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Funding Request</a:t>
                      </a:r>
                      <a:r>
                        <a:rPr lang="en-US" baseline="0" dirty="0" smtClean="0"/>
                        <a:t> FY 14-15 (All Activities)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$638,810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Change</a:t>
                      </a:r>
                      <a:r>
                        <a:rPr lang="en-US" baseline="0" dirty="0" smtClean="0"/>
                        <a:t> from FY 13-14 Projected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$51,289</a:t>
                      </a:r>
                      <a:r>
                        <a:rPr lang="en-US" baseline="0" dirty="0" smtClean="0"/>
                        <a:t> ($</a:t>
                      </a:r>
                      <a:r>
                        <a:rPr lang="en-US" dirty="0" smtClean="0"/>
                        <a:t>74,531*)</a:t>
                      </a:r>
                      <a:endParaRPr lang="en-US" dirty="0"/>
                    </a:p>
                  </a:txBody>
                  <a:tcPr/>
                </a:tc>
              </a:tr>
              <a:tr h="2082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Human Capital/Personnel</a:t>
                      </a:r>
                      <a:r>
                        <a:rPr lang="en-US" baseline="0" dirty="0" smtClean="0"/>
                        <a:t> FY 14-15 (All Activities)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$293,806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Change from FY 13-14</a:t>
                      </a:r>
                      <a:r>
                        <a:rPr lang="en-US" baseline="0" dirty="0" smtClean="0"/>
                        <a:t> Projected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$30,807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Full Time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Position Totals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0" dirty="0" smtClean="0"/>
                        <a:t> – no change from FY 13/14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7254" y="5867400"/>
            <a:ext cx="70990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*$23,242 represents Pension/OPEB/401A allocations which were not budgeted for in prior year.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9628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Highlights</a:t>
            </a:r>
            <a:br>
              <a:rPr lang="en-US" dirty="0" smtClean="0"/>
            </a:br>
            <a:r>
              <a:rPr lang="en-US" dirty="0" smtClean="0"/>
              <a:t>Economic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dirty="0" smtClean="0"/>
              <a:t>9% increase in Budget</a:t>
            </a:r>
            <a:br>
              <a:rPr lang="en-US" altLang="en-US" dirty="0" smtClean="0"/>
            </a:br>
            <a:endParaRPr lang="en-US" altLang="en-US" b="1" dirty="0" smtClean="0"/>
          </a:p>
          <a:p>
            <a:pPr>
              <a:lnSpc>
                <a:spcPct val="90000"/>
              </a:lnSpc>
              <a:defRPr/>
            </a:pPr>
            <a:r>
              <a:rPr lang="en-US" altLang="en-US" dirty="0" smtClean="0"/>
              <a:t>Full </a:t>
            </a:r>
            <a:r>
              <a:rPr lang="en-US" altLang="en-US" dirty="0"/>
              <a:t>year of Executive Director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  <a:p>
            <a:pPr>
              <a:lnSpc>
                <a:spcPct val="90000"/>
              </a:lnSpc>
              <a:defRPr/>
            </a:pPr>
            <a:r>
              <a:rPr lang="en-US" altLang="en-US" dirty="0" smtClean="0"/>
              <a:t>Pension/OPEB/401A Match - $23,242</a:t>
            </a:r>
            <a:br>
              <a:rPr lang="en-US" altLang="en-US" dirty="0" smtClean="0"/>
            </a:br>
            <a:endParaRPr lang="en-US" altLang="en-US" dirty="0" smtClean="0"/>
          </a:p>
          <a:p>
            <a:pPr>
              <a:lnSpc>
                <a:spcPct val="90000"/>
              </a:lnSpc>
              <a:defRPr/>
            </a:pPr>
            <a:r>
              <a:rPr lang="en-US" altLang="en-US" dirty="0" smtClean="0"/>
              <a:t>Federal Lobbying contract up for renewal 8/2014</a:t>
            </a:r>
            <a:br>
              <a:rPr lang="en-US" altLang="en-US" dirty="0" smtClean="0"/>
            </a:b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/>
              <a:t>Small increases in discretionary accounts requested &amp; needed</a:t>
            </a:r>
            <a:br>
              <a:rPr lang="en-US" altLang="en-US" dirty="0"/>
            </a:br>
            <a:endParaRPr lang="en-US" altLang="en-US" dirty="0"/>
          </a:p>
          <a:p>
            <a:pPr lvl="2">
              <a:lnSpc>
                <a:spcPct val="80000"/>
              </a:lnSpc>
            </a:pPr>
            <a:r>
              <a:rPr lang="en-US" altLang="en-US" sz="1400" dirty="0"/>
              <a:t>inflation </a:t>
            </a:r>
          </a:p>
          <a:p>
            <a:pPr lvl="2">
              <a:lnSpc>
                <a:spcPct val="80000"/>
              </a:lnSpc>
            </a:pPr>
            <a:r>
              <a:rPr lang="en-US" altLang="en-US" sz="1400" dirty="0"/>
              <a:t>historically budgeted at extremely low levels</a:t>
            </a:r>
            <a:endParaRPr lang="en-US" altLang="en-US" dirty="0" smtClean="0"/>
          </a:p>
          <a:p>
            <a:pPr>
              <a:lnSpc>
                <a:spcPct val="8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4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Economic Development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Significant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b="1" dirty="0"/>
              <a:t>Transit-Oriented Development</a:t>
            </a:r>
            <a:r>
              <a:rPr lang="en-US" sz="1400" dirty="0"/>
              <a:t> (TOD) project at Stamford Transportation Center - Stamford Manhattan Development Ventures, LLC (SMDV) developer; $500 million project to include commercial, residential and retail space; construction slated to begin 2014;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sz="1400" dirty="0"/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dirty="0"/>
              <a:t>Includes new parking garage within three years, State of CT contributing $35 million in bonds; 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sz="1400" dirty="0"/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dirty="0"/>
              <a:t>First public/private development of its kind in the State; 600,000 sf commercial space, 60,000 sf retail space, 150-room hotel, 150 residential units</a:t>
            </a:r>
          </a:p>
          <a:p>
            <a:pPr marL="0" indent="0">
              <a:buNone/>
              <a:defRPr/>
            </a:pPr>
            <a:endParaRPr lang="en-US" sz="1400" dirty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b="1" dirty="0"/>
              <a:t>Bridgewater Associates</a:t>
            </a:r>
            <a:r>
              <a:rPr lang="en-US" sz="1400" dirty="0"/>
              <a:t> – Building and Land Technology; development currently on hold due to stop work order issued in 2012 </a:t>
            </a:r>
          </a:p>
          <a:p>
            <a:pPr marL="0" indent="0">
              <a:buNone/>
              <a:defRPr/>
            </a:pPr>
            <a:endParaRPr lang="en-US" sz="1400" dirty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b="1" dirty="0"/>
              <a:t>Parcel 38</a:t>
            </a:r>
            <a:r>
              <a:rPr lang="en-US" sz="1400" dirty="0"/>
              <a:t> – F.D. Rich – expect to file applications (Planning, Zoning, URC) within 2-3 weeks; acquisition of land currently under contract, purchase complete upon City approvals; anticipate construction start end of 2014; development includes 700 smaller, more affordable housing units, 55,000 sf retail space, significant open space within development</a:t>
            </a:r>
          </a:p>
          <a:p>
            <a:pPr marL="0" indent="0">
              <a:buNone/>
              <a:defRPr/>
            </a:pPr>
            <a:endParaRPr lang="en-US" sz="1400" dirty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400" b="1" dirty="0"/>
              <a:t>UCONN Stamford</a:t>
            </a:r>
            <a:r>
              <a:rPr lang="en-US" sz="1400" dirty="0"/>
              <a:t> – RFP prequalification meeting mid-January; building 400 units of student housing in the downtown area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5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  <a:defRPr/>
            </a:pPr>
            <a:r>
              <a:rPr lang="en-US" b="1" dirty="0"/>
              <a:t>Housing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b="1" dirty="0"/>
              <a:t>75 </a:t>
            </a:r>
            <a:r>
              <a:rPr lang="en-US" b="1" dirty="0" err="1"/>
              <a:t>Tresser</a:t>
            </a:r>
            <a:r>
              <a:rPr lang="en-US" b="1" dirty="0"/>
              <a:t> Boulevard – </a:t>
            </a:r>
            <a:r>
              <a:rPr lang="en-US" dirty="0"/>
              <a:t>almost complete; luxurious Studio, 1, 2 and 3 Bedroom units with Juliette balconies, terraces, and patios; building includes retail stores on ground level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b="1" dirty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b="1" dirty="0"/>
              <a:t>66 Summer Street (formerly Park Square West)  - Trinity Financial –</a:t>
            </a:r>
            <a:r>
              <a:rPr lang="en-US" dirty="0"/>
              <a:t>construction ahead of schedule; 15-story, 209 luxury unit building with 5 duplex units, 12 studios, 124 one-bedrooms, and 68 two-bedrooms; amenities to include concierge, resident lounge, club room, fitness room, and outdoor rooftop patio; 6,800 sf retail space; 324-space connection to Summer Street garage; opens May 2015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b="1" dirty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b="1" dirty="0"/>
              <a:t>South End </a:t>
            </a:r>
            <a:r>
              <a:rPr lang="en-US" dirty="0"/>
              <a:t>almost 1800 units are now open or under construction; two most recently opened buildings are 111 Harbor Point with 228 units and Infinity with 242 units </a:t>
            </a:r>
          </a:p>
          <a:p>
            <a:pPr marL="0" indent="0"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b="1" dirty="0"/>
              <a:t> 750 Summer Street</a:t>
            </a:r>
            <a:r>
              <a:rPr lang="en-US" dirty="0"/>
              <a:t> opens in 2014 with 58 units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53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Projects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  <a:defRPr/>
            </a:pPr>
            <a:r>
              <a:rPr lang="en-US" b="1" dirty="0"/>
              <a:t>Hotel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/>
              <a:t>Summer House—F.D. Rich – 24-story 224-unit residential “in-fill” building on Summer Street; scheduled to open 2014 </a:t>
            </a:r>
          </a:p>
          <a:p>
            <a:pPr marL="0" indent="0"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/>
              <a:t>The Marriott Residence Inn – Seaboard Properties -- Stamford’s first extended stay hotel, 125 rooms</a:t>
            </a:r>
          </a:p>
          <a:p>
            <a:pPr marL="0" indent="0">
              <a:buNone/>
              <a:defRPr/>
            </a:pPr>
            <a:r>
              <a:rPr lang="en-US" dirty="0"/>
              <a:t> </a:t>
            </a:r>
          </a:p>
          <a:p>
            <a:pPr marL="0" indent="0">
              <a:buNone/>
              <a:defRPr/>
            </a:pPr>
            <a:r>
              <a:rPr lang="en-US" b="1" dirty="0"/>
              <a:t>Other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/>
              <a:t>Stamford Hospital Expansion -- $575 million phased development, $220 million phase one completed in 2013; includes new five-story hospital building and a central utility plant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/>
              <a:t>Urban Transitway  -- Phase II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/>
              <a:t>Transmission Power Line -- CL&amp;P -- from Glenbrook to South End substation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/>
              <a:t>Gateway Pedestrian Bridge – from West side of Washington Boulevard to Northbound RR platform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/>
              <a:t>Hope Street Improvements – State of 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303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466</TotalTime>
  <Words>609</Words>
  <Application>Microsoft Office PowerPoint</Application>
  <PresentationFormat>On-screen Show (4:3)</PresentationFormat>
  <Paragraphs>113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Executive</vt:lpstr>
      <vt:lpstr>FY 2014-2015  Budget Presentation to the Board of Representatives</vt:lpstr>
      <vt:lpstr>Operating Budget– Mayor’s Office</vt:lpstr>
      <vt:lpstr>Financial Highlights Mayor’s Office</vt:lpstr>
      <vt:lpstr>Comparative Staffing Mayor’s Office</vt:lpstr>
      <vt:lpstr>Operating Budget –Economic Development</vt:lpstr>
      <vt:lpstr>Financial Highlights Economic Development</vt:lpstr>
      <vt:lpstr> Economic Development Significant Projects</vt:lpstr>
      <vt:lpstr>Other Projects</vt:lpstr>
      <vt:lpstr>Other Projects (Cont.)</vt:lpstr>
      <vt:lpstr>Economic Development What Next?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2014-2015  Budget Presentation to Board of Finance</dc:title>
  <dc:creator>Lynda</dc:creator>
  <cp:lastModifiedBy>Administrator</cp:lastModifiedBy>
  <cp:revision>23</cp:revision>
  <cp:lastPrinted>2014-03-24T19:40:23Z</cp:lastPrinted>
  <dcterms:created xsi:type="dcterms:W3CDTF">2014-03-11T16:32:46Z</dcterms:created>
  <dcterms:modified xsi:type="dcterms:W3CDTF">2014-03-25T20:47:05Z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